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7" r:id="rId5"/>
    <p:sldId id="268" r:id="rId6"/>
    <p:sldId id="269" r:id="rId7"/>
    <p:sldId id="260" r:id="rId8"/>
    <p:sldId id="262" r:id="rId9"/>
    <p:sldId id="263" r:id="rId10"/>
    <p:sldId id="266" r:id="rId11"/>
  </p:sldIdLst>
  <p:sldSz cx="9144000" cy="5143500" type="screen16x9"/>
  <p:notesSz cx="6858000" cy="9144000"/>
  <p:embeddedFontLst>
    <p:embeddedFont>
      <p:font typeface="Google Sans" panose="020B0604020202020204" charset="0"/>
      <p:regular r:id="rId13"/>
      <p:bold r:id="rId14"/>
      <p:italic r:id="rId15"/>
      <p:boldItalic r:id="rId16"/>
    </p:embeddedFont>
    <p:embeddedFont>
      <p:font typeface="Google Sans Medium" panose="020B0604020202020204" charset="0"/>
      <p:regular r:id="rId17"/>
      <p:bold r:id="rId18"/>
      <p:italic r:id="rId19"/>
      <p:boldItalic r:id="rId20"/>
    </p:embeddedFont>
    <p:embeddedFont>
      <p:font typeface="Google Sans SemiBold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5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A6BA83AA-6F81-58F7-9950-62340F56D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>
            <a:extLst>
              <a:ext uri="{FF2B5EF4-FFF2-40B4-BE49-F238E27FC236}">
                <a16:creationId xmlns:a16="http://schemas.microsoft.com/office/drawing/2014/main" id="{E9401610-5779-A06D-F2B1-B2CB252301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>
            <a:extLst>
              <a:ext uri="{FF2B5EF4-FFF2-40B4-BE49-F238E27FC236}">
                <a16:creationId xmlns:a16="http://schemas.microsoft.com/office/drawing/2014/main" id="{F1D27E68-EE66-75B2-9AB7-75C4131185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2818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69BC9ADF-8F1F-8D12-33C8-559B416FB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>
            <a:extLst>
              <a:ext uri="{FF2B5EF4-FFF2-40B4-BE49-F238E27FC236}">
                <a16:creationId xmlns:a16="http://schemas.microsoft.com/office/drawing/2014/main" id="{D3E5AA1D-EC73-4E60-FF61-98004CC82F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>
            <a:extLst>
              <a:ext uri="{FF2B5EF4-FFF2-40B4-BE49-F238E27FC236}">
                <a16:creationId xmlns:a16="http://schemas.microsoft.com/office/drawing/2014/main" id="{D42ED47A-462C-3762-C70E-04EAD28091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77852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997DE85F-A3C1-C93B-9A2C-B70138030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>
            <a:extLst>
              <a:ext uri="{FF2B5EF4-FFF2-40B4-BE49-F238E27FC236}">
                <a16:creationId xmlns:a16="http://schemas.microsoft.com/office/drawing/2014/main" id="{3A661A3B-8DFE-50D1-AD57-F573D05A64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>
            <a:extLst>
              <a:ext uri="{FF2B5EF4-FFF2-40B4-BE49-F238E27FC236}">
                <a16:creationId xmlns:a16="http://schemas.microsoft.com/office/drawing/2014/main" id="{1C71A5AD-3B28-9CED-C0AC-DB41678444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564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 </a:t>
            </a:r>
            <a:r>
              <a:rPr lang="en-IN" sz="1600" dirty="0" err="1"/>
              <a:t>Kanyarasiiii</a:t>
            </a:r>
            <a:endParaRPr sz="16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7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 </a:t>
            </a:r>
            <a:r>
              <a:rPr lang="en-US" b="1" dirty="0"/>
              <a:t>Generative AI for Youth Mental Wellness</a:t>
            </a: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 </a:t>
            </a:r>
            <a:r>
              <a:rPr lang="en-IN" sz="1600" dirty="0"/>
              <a:t>MANIGANDLA SURYA CHARAN</a:t>
            </a:r>
            <a:endParaRPr sz="16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0" y="583200"/>
            <a:ext cx="9014400" cy="43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 :</a:t>
            </a:r>
          </a:p>
          <a:p>
            <a:pPr algn="just"/>
            <a:r>
              <a:rPr lang="en-US" sz="1200" b="1" dirty="0" err="1"/>
              <a:t>MindfulSpace</a:t>
            </a:r>
            <a:r>
              <a:rPr lang="en-US" sz="1200" dirty="0"/>
              <a:t> is a comprehensive youth mental health awareness platform specifically designed for young people aged 13-25. This full-stack web application combines cutting-edge AI technology with empathetic design to create a supportive digital environment for mental health support.</a:t>
            </a:r>
          </a:p>
          <a:p>
            <a:pPr algn="just"/>
            <a:endParaRPr lang="en-US" sz="1200" dirty="0"/>
          </a:p>
          <a:p>
            <a:pPr algn="just"/>
            <a:r>
              <a:rPr lang="en-US" sz="1200" b="1" dirty="0"/>
              <a:t>Key Features: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AI-Powered Chat System</a:t>
            </a:r>
            <a:r>
              <a:rPr lang="en-US" sz="1200" dirty="0"/>
              <a:t> - Integrated Google Gemini Pro API with youth-specialized prompts for personalized mental health support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Smart Rate Limiting</a:t>
            </a:r>
            <a:r>
              <a:rPr lang="en-US" sz="1200" dirty="0"/>
              <a:t> - Intelligent usage tracking (50 requests/hour) with visual indicators and graceful fallback systems 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Youth-Focused Design</a:t>
            </a:r>
            <a:r>
              <a:rPr lang="en-US" sz="1200" dirty="0"/>
              <a:t> - Modern, accessible interface with dark/light themes and advanced CSS animations 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Mood Tracking &amp; Analytics</a:t>
            </a:r>
            <a:r>
              <a:rPr lang="en-US" sz="1200" dirty="0"/>
              <a:t> - Local storage-based mood tracking with trend analysis and visual statistics 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Wellness Activities</a:t>
            </a:r>
            <a:r>
              <a:rPr lang="en-US" sz="1200" dirty="0"/>
              <a:t> - Interactive breathing exercises and mindfulness tools for stress management 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Mental Health Resources</a:t>
            </a:r>
            <a:r>
              <a:rPr lang="en-US" sz="1200" dirty="0"/>
              <a:t> - Curated library of crisis support and educational content for young people.</a:t>
            </a:r>
          </a:p>
          <a:p>
            <a:pPr algn="just"/>
            <a:endParaRPr lang="en-US" sz="1200" dirty="0"/>
          </a:p>
          <a:p>
            <a:pPr algn="just"/>
            <a:r>
              <a:rPr lang="en-US" sz="1200" b="1" dirty="0"/>
              <a:t>Technical Implementation: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Frontend</a:t>
            </a:r>
            <a:r>
              <a:rPr lang="en-US" sz="1200" dirty="0"/>
              <a:t>: React 18 with responsive design, PWA support, and advanced UI components 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Backend</a:t>
            </a:r>
            <a:r>
              <a:rPr lang="en-US" sz="1200" dirty="0"/>
              <a:t>: Express.js REST API with file-based JSON storage and comprehensive middleware 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AI Integration</a:t>
            </a:r>
            <a:r>
              <a:rPr lang="en-US" sz="1200" dirty="0"/>
              <a:t>: Multi-tier response system (Gemini Pro → Server → Local fallbacks) </a:t>
            </a:r>
          </a:p>
          <a:p>
            <a:pPr algn="just"/>
            <a:r>
              <a:rPr lang="en-US" sz="1200" dirty="0"/>
              <a:t>• </a:t>
            </a:r>
            <a:r>
              <a:rPr lang="en-US" sz="1200" b="1" dirty="0"/>
              <a:t>Specialized Intelligence</a:t>
            </a:r>
            <a:r>
              <a:rPr lang="en-US" sz="1200" dirty="0"/>
              <a:t>: Recognizes academic stress, social anxiety, family conflicts, and identity concerns</a:t>
            </a:r>
          </a:p>
          <a:p>
            <a:pPr algn="just"/>
            <a:endParaRPr lang="en-US" sz="1200" dirty="0"/>
          </a:p>
          <a:p>
            <a:pPr algn="just"/>
            <a:r>
              <a:rPr lang="en-US" sz="1200" b="1" dirty="0"/>
              <a:t>Impact &amp; Innovation:</a:t>
            </a:r>
          </a:p>
          <a:p>
            <a:pPr algn="just"/>
            <a:r>
              <a:rPr lang="en-US" sz="1200" dirty="0"/>
              <a:t>• Addresses critical gap in youth mental health technology </a:t>
            </a:r>
          </a:p>
          <a:p>
            <a:pPr algn="just"/>
            <a:r>
              <a:rPr lang="en-US" sz="1200" dirty="0"/>
              <a:t>• Promotes mental health awareness and reduces stigma </a:t>
            </a:r>
          </a:p>
          <a:p>
            <a:pPr algn="just"/>
            <a:r>
              <a:rPr lang="en-US" sz="1200" dirty="0"/>
              <a:t>• Provides 24/7 accessible support with age-appropriate language</a:t>
            </a:r>
          </a:p>
          <a:p>
            <a:pPr algn="just"/>
            <a:r>
              <a:rPr lang="en-US" sz="1200" dirty="0"/>
              <a:t> • Combines professional AI capabilities with peer-relatable communication</a:t>
            </a:r>
          </a:p>
          <a:p>
            <a:pPr algn="just"/>
            <a:endParaRPr lang="en-US" sz="11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288000" y="640800"/>
            <a:ext cx="8544300" cy="43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algn="just"/>
            <a:r>
              <a:rPr lang="en-US" b="1" dirty="0"/>
              <a:t>🔍 How different from existing solutions?</a:t>
            </a:r>
          </a:p>
          <a:p>
            <a:pPr algn="just"/>
            <a:r>
              <a:rPr lang="en-US" dirty="0"/>
              <a:t>• </a:t>
            </a:r>
            <a:r>
              <a:rPr lang="en-US" b="1" dirty="0"/>
              <a:t>Youth-Specialized AI</a:t>
            </a:r>
            <a:r>
              <a:rPr lang="en-US" dirty="0"/>
              <a:t> - First platform with AI trained specifically for 13-25 age group mental health • </a:t>
            </a:r>
            <a:r>
              <a:rPr lang="en-US" b="1" dirty="0"/>
              <a:t>Smart Fallback System</a:t>
            </a:r>
            <a:r>
              <a:rPr lang="en-US" dirty="0"/>
              <a:t> - Multi-tier responses (Gemini Pro → Server → Local) ensuring 24/7 availability • </a:t>
            </a:r>
            <a:r>
              <a:rPr lang="en-US" b="1" dirty="0"/>
              <a:t>Transparent Rate Management</a:t>
            </a:r>
            <a:r>
              <a:rPr lang="en-US" dirty="0"/>
              <a:t> - Educational approach to API usage with visual tracking • </a:t>
            </a:r>
            <a:r>
              <a:rPr lang="en-US" b="1" dirty="0"/>
              <a:t>Accessibility-First Design</a:t>
            </a:r>
            <a:r>
              <a:rPr lang="en-US" dirty="0"/>
              <a:t> - Dark/light themes, mobile-responsive, reduced motion support</a:t>
            </a:r>
          </a:p>
          <a:p>
            <a:pPr algn="just"/>
            <a:endParaRPr lang="en-US" dirty="0"/>
          </a:p>
          <a:p>
            <a:pPr algn="just"/>
            <a:r>
              <a:rPr lang="en-US" b="1" dirty="0"/>
              <a:t>🎯 How will it solve the problem?</a:t>
            </a:r>
          </a:p>
          <a:p>
            <a:pPr algn="just"/>
            <a:r>
              <a:rPr lang="en-US" dirty="0"/>
              <a:t>• </a:t>
            </a:r>
            <a:r>
              <a:rPr lang="en-US" b="1" dirty="0"/>
              <a:t>Immediate Access</a:t>
            </a:r>
            <a:r>
              <a:rPr lang="en-US" dirty="0"/>
              <a:t> - No appointments, waiting lists, or barriers to entry</a:t>
            </a:r>
          </a:p>
          <a:p>
            <a:pPr algn="just"/>
            <a:r>
              <a:rPr lang="en-US" dirty="0"/>
              <a:t>• </a:t>
            </a:r>
            <a:r>
              <a:rPr lang="en-US" b="1" dirty="0"/>
              <a:t>Age-Appropriate Language</a:t>
            </a:r>
            <a:r>
              <a:rPr lang="en-US" dirty="0"/>
              <a:t> - Understands academic stress, peer pressure, identity struggles</a:t>
            </a:r>
          </a:p>
          <a:p>
            <a:pPr algn="just"/>
            <a:r>
              <a:rPr lang="en-US" dirty="0"/>
              <a:t>• </a:t>
            </a:r>
            <a:r>
              <a:rPr lang="en-US" b="1" dirty="0"/>
              <a:t>Stigma-Free Environment</a:t>
            </a:r>
            <a:r>
              <a:rPr lang="en-US" dirty="0"/>
              <a:t> - Private, anonymous support that normalizes mental health conversations • </a:t>
            </a:r>
            <a:r>
              <a:rPr lang="en-US" b="1" dirty="0"/>
              <a:t>Comprehensive Support</a:t>
            </a:r>
            <a:r>
              <a:rPr lang="en-US" dirty="0"/>
              <a:t> - AI chat + mood tracking + wellness tools + crisis resources in one platform</a:t>
            </a:r>
          </a:p>
          <a:p>
            <a:pPr algn="just"/>
            <a:endParaRPr lang="en-US" dirty="0"/>
          </a:p>
          <a:p>
            <a:pPr algn="just"/>
            <a:r>
              <a:rPr lang="en-US" b="1" dirty="0"/>
              <a:t>⭐ Unique Selling Proposition (USP)</a:t>
            </a:r>
          </a:p>
          <a:p>
            <a:pPr algn="just"/>
            <a:r>
              <a:rPr lang="en-US" dirty="0"/>
              <a:t>• </a:t>
            </a:r>
            <a:r>
              <a:rPr lang="en-US" b="1" dirty="0"/>
              <a:t>Youth Mental Health Specialization</a:t>
            </a:r>
            <a:r>
              <a:rPr lang="en-US" dirty="0"/>
              <a:t> - Only platform designed specifically for young people's mental health needs</a:t>
            </a:r>
          </a:p>
          <a:p>
            <a:pPr algn="just"/>
            <a:r>
              <a:rPr lang="en-US" dirty="0"/>
              <a:t>• </a:t>
            </a:r>
            <a:r>
              <a:rPr lang="en-US" b="1" dirty="0"/>
              <a:t>Sustainable AI Architecture</a:t>
            </a:r>
            <a:r>
              <a:rPr lang="en-US" dirty="0"/>
              <a:t> - Smart resource management with educational component about digital wellness </a:t>
            </a:r>
          </a:p>
          <a:p>
            <a:pPr algn="just"/>
            <a:r>
              <a:rPr lang="en-US" dirty="0"/>
              <a:t>• </a:t>
            </a:r>
            <a:r>
              <a:rPr lang="en-US" b="1" dirty="0"/>
              <a:t>Empathetic Technology</a:t>
            </a:r>
            <a:r>
              <a:rPr lang="en-US" dirty="0"/>
              <a:t> - Combines cutting-edge AI with human-centered emotional safety design • </a:t>
            </a:r>
            <a:r>
              <a:rPr lang="en-US" b="1" dirty="0"/>
              <a:t>Community Impact</a:t>
            </a:r>
            <a:r>
              <a:rPr lang="en-US" dirty="0"/>
              <a:t> - Promotes mental health literacy and creates a generation comfortable seeking support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CAC6CDD3-1FDA-195E-1839-D3BFF3A16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>
            <a:extLst>
              <a:ext uri="{FF2B5EF4-FFF2-40B4-BE49-F238E27FC236}">
                <a16:creationId xmlns:a16="http://schemas.microsoft.com/office/drawing/2014/main" id="{BF74D45E-CCCF-A601-5A01-581855F156E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>
            <a:extLst>
              <a:ext uri="{FF2B5EF4-FFF2-40B4-BE49-F238E27FC236}">
                <a16:creationId xmlns:a16="http://schemas.microsoft.com/office/drawing/2014/main" id="{0561D3F1-101B-38AD-F163-EAAD3EE239FF}"/>
              </a:ext>
            </a:extLst>
          </p:cNvPr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35AC84-B80E-0460-C3F2-B90F973183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7205" b="28469"/>
          <a:stretch>
            <a:fillRect/>
          </a:stretch>
        </p:blipFill>
        <p:spPr>
          <a:xfrm>
            <a:off x="2230650" y="1237750"/>
            <a:ext cx="5143500" cy="27942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88821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D7F18BC6-37A4-AD3D-8CC9-18E13B2FB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>
            <a:extLst>
              <a:ext uri="{FF2B5EF4-FFF2-40B4-BE49-F238E27FC236}">
                <a16:creationId xmlns:a16="http://schemas.microsoft.com/office/drawing/2014/main" id="{D465CE6E-1218-7CEA-BFB8-C8389782CBF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>
            <a:extLst>
              <a:ext uri="{FF2B5EF4-FFF2-40B4-BE49-F238E27FC236}">
                <a16:creationId xmlns:a16="http://schemas.microsoft.com/office/drawing/2014/main" id="{162B4206-62EA-2556-3F2D-667D598CC924}"/>
              </a:ext>
            </a:extLst>
          </p:cNvPr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</a:t>
            </a:r>
            <a:endParaRPr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892080-8B8A-5039-BCAD-37002775A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1450" y="764050"/>
            <a:ext cx="5143500" cy="4118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41059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B3458C17-663C-E3F7-DD79-3CF4C48DB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>
            <a:extLst>
              <a:ext uri="{FF2B5EF4-FFF2-40B4-BE49-F238E27FC236}">
                <a16:creationId xmlns:a16="http://schemas.microsoft.com/office/drawing/2014/main" id="{D503986F-79F1-40B9-4E7A-90127B30088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>
            <a:extLst>
              <a:ext uri="{FF2B5EF4-FFF2-40B4-BE49-F238E27FC236}">
                <a16:creationId xmlns:a16="http://schemas.microsoft.com/office/drawing/2014/main" id="{81C14761-3AB7-3120-9078-DCE45E08F390}"/>
              </a:ext>
            </a:extLst>
          </p:cNvPr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</a:t>
            </a:r>
            <a:endParaRPr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86D5B2-67CA-AD7A-A82F-A5648F86C2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1655" y="549400"/>
            <a:ext cx="5143500" cy="44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874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203700" y="66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Use-case diagram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C4B252-E0AB-78F9-225D-6AE2D7D7D4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725" y="660550"/>
            <a:ext cx="4148550" cy="41485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82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ADFC32-21F5-C686-A32D-E651F86B1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3430" y="782400"/>
            <a:ext cx="4270950" cy="4135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</a:p>
          <a:p>
            <a:r>
              <a:rPr lang="en-IN" dirty="0"/>
              <a:t>✅ </a:t>
            </a:r>
            <a:r>
              <a:rPr lang="en-IN" b="1" dirty="0"/>
              <a:t>Modern Tech Stack</a:t>
            </a:r>
            <a:r>
              <a:rPr lang="en-IN" dirty="0"/>
              <a:t> - React 18, Node.js, Express.js</a:t>
            </a:r>
            <a:br>
              <a:rPr lang="en-IN" dirty="0"/>
            </a:br>
            <a:r>
              <a:rPr lang="en-IN" dirty="0"/>
              <a:t>✅ </a:t>
            </a:r>
            <a:r>
              <a:rPr lang="en-IN" b="1" dirty="0"/>
              <a:t>AI Integration</a:t>
            </a:r>
            <a:r>
              <a:rPr lang="en-IN" dirty="0"/>
              <a:t> - Google Gemini Pro with custom youth prompts</a:t>
            </a:r>
            <a:br>
              <a:rPr lang="en-IN" dirty="0"/>
            </a:br>
            <a:r>
              <a:rPr lang="en-IN" dirty="0"/>
              <a:t>✅ </a:t>
            </a:r>
            <a:r>
              <a:rPr lang="en-IN" b="1" dirty="0"/>
              <a:t>Security Focus</a:t>
            </a:r>
            <a:r>
              <a:rPr lang="en-IN" dirty="0"/>
              <a:t> - Multi-layer protection and rate limiting</a:t>
            </a:r>
            <a:br>
              <a:rPr lang="en-IN" dirty="0"/>
            </a:br>
            <a:r>
              <a:rPr lang="en-IN" dirty="0"/>
              <a:t>✅ </a:t>
            </a:r>
            <a:r>
              <a:rPr lang="en-IN" b="1" dirty="0"/>
              <a:t>Mobile-First</a:t>
            </a:r>
            <a:r>
              <a:rPr lang="en-IN" dirty="0"/>
              <a:t> - PWA with offline capabilities</a:t>
            </a:r>
            <a:br>
              <a:rPr lang="en-IN" dirty="0"/>
            </a:br>
            <a:r>
              <a:rPr lang="en-IN" dirty="0"/>
              <a:t>✅ </a:t>
            </a:r>
            <a:r>
              <a:rPr lang="en-IN" b="1" dirty="0"/>
              <a:t>Scalable Architecture</a:t>
            </a:r>
            <a:r>
              <a:rPr lang="en-IN" dirty="0"/>
              <a:t> - Cloud deployment ready</a:t>
            </a:r>
            <a:br>
              <a:rPr lang="en-IN" dirty="0"/>
            </a:br>
            <a:r>
              <a:rPr lang="en-IN" dirty="0"/>
              <a:t>✅ </a:t>
            </a:r>
            <a:r>
              <a:rPr lang="en-IN" b="1" dirty="0"/>
              <a:t>Privacy-Focused</a:t>
            </a:r>
            <a:r>
              <a:rPr lang="en-IN" dirty="0"/>
              <a:t> - Local storage, no data tracking</a:t>
            </a:r>
            <a:br>
              <a:rPr lang="en-IN" dirty="0"/>
            </a:br>
            <a:r>
              <a:rPr lang="en-IN" dirty="0"/>
              <a:t>✅ </a:t>
            </a:r>
            <a:r>
              <a:rPr lang="en-IN" b="1" dirty="0"/>
              <a:t>Youth-Specialized</a:t>
            </a:r>
            <a:r>
              <a:rPr lang="en-IN" dirty="0"/>
              <a:t> - Age-appropriate AI filtering</a:t>
            </a:r>
          </a:p>
          <a:p>
            <a:endParaRPr lang="en-IN"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r>
              <a:rPr lang="en-IN" b="1" dirty="0"/>
              <a:t>Future Technology Roadmap:</a:t>
            </a:r>
          </a:p>
          <a:p>
            <a:r>
              <a:rPr lang="en-IN" dirty="0"/>
              <a:t>Shows planning for scalability:</a:t>
            </a:r>
          </a:p>
          <a:p>
            <a:r>
              <a:rPr lang="en-IN" b="1" dirty="0"/>
              <a:t>Phase 2</a:t>
            </a:r>
            <a:r>
              <a:rPr lang="en-IN" dirty="0"/>
              <a:t>: Database migration, Redis caching, WebSocket</a:t>
            </a:r>
          </a:p>
          <a:p>
            <a:r>
              <a:rPr lang="en-IN" b="1" dirty="0"/>
              <a:t>Phase 3</a:t>
            </a:r>
            <a:r>
              <a:rPr lang="en-IN" dirty="0"/>
              <a:t>: Custom ML models, voice integration, native apps</a:t>
            </a:r>
          </a:p>
          <a:p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594</Words>
  <Application>Microsoft Office PowerPoint</Application>
  <PresentationFormat>On-screen Show (16:9)</PresentationFormat>
  <Paragraphs>49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Google Sans SemiBold</vt:lpstr>
      <vt:lpstr>Google Sans</vt:lpstr>
      <vt:lpstr>Google Sans Medium</vt:lpstr>
      <vt:lpstr>Proxima Nova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Bhargav</dc:creator>
  <cp:lastModifiedBy>Bhargav Sakilam</cp:lastModifiedBy>
  <cp:revision>4</cp:revision>
  <dcterms:modified xsi:type="dcterms:W3CDTF">2025-09-21T05:40:35Z</dcterms:modified>
</cp:coreProperties>
</file>